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Microsoft_Formel-Editor1.bin" ContentType="application/vnd.openxmlformats-officedocument.oleObject"/>
  <Override PartName="/ppt/embeddings/Microsoft_Formel-Editor2.bin" ContentType="application/vnd.openxmlformats-officedocument.oleObject"/>
  <Override PartName="/ppt/embeddings/Microsoft_Formel-Editor3.bin" ContentType="application/vnd.openxmlformats-officedocument.oleObject"/>
  <Override PartName="/ppt/embeddings/Microsoft_Formel-Editor4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66" r:id="rId11"/>
    <p:sldId id="265" r:id="rId12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7" autoAdjust="0"/>
    <p:restoredTop sz="94605" autoAdjust="0"/>
  </p:normalViewPr>
  <p:slideViewPr>
    <p:cSldViewPr snapToGrid="0" snapToObjects="1">
      <p:cViewPr varScale="1">
        <p:scale>
          <a:sx n="128" d="100"/>
          <a:sy n="128" d="100"/>
        </p:scale>
        <p:origin x="-920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661E-6A9C-0D42-BAE8-D9673E33CFD8}" type="datetimeFigureOut">
              <a:rPr lang="de-DE" smtClean="0"/>
              <a:t>17.10.16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D389B-3638-E942-88B1-FD35B227D2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4814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661E-6A9C-0D42-BAE8-D9673E33CFD8}" type="datetimeFigureOut">
              <a:rPr lang="de-DE" smtClean="0"/>
              <a:t>17.10.16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D389B-3638-E942-88B1-FD35B227D2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3648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661E-6A9C-0D42-BAE8-D9673E33CFD8}" type="datetimeFigureOut">
              <a:rPr lang="de-DE" smtClean="0"/>
              <a:t>17.10.16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D389B-3638-E942-88B1-FD35B227D2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5030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661E-6A9C-0D42-BAE8-D9673E33CFD8}" type="datetimeFigureOut">
              <a:rPr lang="de-DE" smtClean="0"/>
              <a:t>17.10.16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D389B-3638-E942-88B1-FD35B227D2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6898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661E-6A9C-0D42-BAE8-D9673E33CFD8}" type="datetimeFigureOut">
              <a:rPr lang="de-DE" smtClean="0"/>
              <a:t>17.10.16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D389B-3638-E942-88B1-FD35B227D2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644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661E-6A9C-0D42-BAE8-D9673E33CFD8}" type="datetimeFigureOut">
              <a:rPr lang="de-DE" smtClean="0"/>
              <a:t>17.10.16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D389B-3638-E942-88B1-FD35B227D2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8767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661E-6A9C-0D42-BAE8-D9673E33CFD8}" type="datetimeFigureOut">
              <a:rPr lang="de-DE" smtClean="0"/>
              <a:t>17.10.16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D389B-3638-E942-88B1-FD35B227D2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7824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661E-6A9C-0D42-BAE8-D9673E33CFD8}" type="datetimeFigureOut">
              <a:rPr lang="de-DE" smtClean="0"/>
              <a:t>17.10.16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D389B-3638-E942-88B1-FD35B227D2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7968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661E-6A9C-0D42-BAE8-D9673E33CFD8}" type="datetimeFigureOut">
              <a:rPr lang="de-DE" smtClean="0"/>
              <a:t>17.10.16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D389B-3638-E942-88B1-FD35B227D2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1478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661E-6A9C-0D42-BAE8-D9673E33CFD8}" type="datetimeFigureOut">
              <a:rPr lang="de-DE" smtClean="0"/>
              <a:t>17.10.16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D389B-3638-E942-88B1-FD35B227D2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2072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661E-6A9C-0D42-BAE8-D9673E33CFD8}" type="datetimeFigureOut">
              <a:rPr lang="de-DE" smtClean="0"/>
              <a:t>17.10.16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D389B-3638-E942-88B1-FD35B227D2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988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ED661E-6A9C-0D42-BAE8-D9673E33CFD8}" type="datetimeFigureOut">
              <a:rPr lang="de-DE" smtClean="0"/>
              <a:t>17.10.16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D389B-3638-E942-88B1-FD35B227D2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8298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Formel-Editor1.bin"/><Relationship Id="rId4" Type="http://schemas.openxmlformats.org/officeDocument/2006/relationships/image" Target="../media/image1.emf"/><Relationship Id="rId5" Type="http://schemas.openxmlformats.org/officeDocument/2006/relationships/oleObject" Target="../embeddings/Microsoft_Formel-Editor2.bin"/><Relationship Id="rId6" Type="http://schemas.openxmlformats.org/officeDocument/2006/relationships/image" Target="../media/image2.emf"/><Relationship Id="rId7" Type="http://schemas.openxmlformats.org/officeDocument/2006/relationships/oleObject" Target="../embeddings/Microsoft_Formel-Editor3.bin"/><Relationship Id="rId8" Type="http://schemas.openxmlformats.org/officeDocument/2006/relationships/image" Target="../media/image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Formel-Editor4.bin"/><Relationship Id="rId4" Type="http://schemas.openxmlformats.org/officeDocument/2006/relationships/image" Target="../media/image6.emf"/><Relationship Id="rId5" Type="http://schemas.openxmlformats.org/officeDocument/2006/relationships/image" Target="../media/image7.JP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Präsentation Labor</a:t>
            </a:r>
            <a:r>
              <a:rPr lang="de-DE" dirty="0" smtClean="0"/>
              <a:t>übung 2</a:t>
            </a:r>
            <a:br>
              <a:rPr lang="de-DE" dirty="0" smtClean="0"/>
            </a:br>
            <a:r>
              <a:rPr lang="de-DE" dirty="0" smtClean="0"/>
              <a:t>Ankopplung an Schwingkreis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Yves Studer</a:t>
            </a:r>
            <a:endParaRPr lang="de-DE" sz="2800" dirty="0"/>
          </a:p>
          <a:p>
            <a:r>
              <a:rPr lang="de-DE" sz="2800" dirty="0" smtClean="0"/>
              <a:t>Tobias Heer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782888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Ausmessen Kondensator</a:t>
            </a:r>
            <a:endParaRPr lang="de-DE" dirty="0"/>
          </a:p>
        </p:txBody>
      </p:sp>
      <p:pic>
        <p:nvPicPr>
          <p:cNvPr id="4" name="Inhaltsplatzhalter 3" descr="IMG_4663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6" t="17468" r="17788" b="14700"/>
          <a:stretch/>
        </p:blipFill>
        <p:spPr>
          <a:xfrm>
            <a:off x="820302" y="1417638"/>
            <a:ext cx="7503397" cy="5440362"/>
          </a:xfrm>
        </p:spPr>
      </p:pic>
    </p:spTree>
    <p:extLst>
      <p:ext uri="{BB962C8B-B14F-4D97-AF65-F5344CB8AC3E}">
        <p14:creationId xmlns:p14="http://schemas.microsoft.com/office/powerpoint/2010/main" val="1080976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Interpretation Ergebnisse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/>
              <a:t>-</a:t>
            </a:r>
            <a:r>
              <a:rPr lang="de-DE" sz="2800" dirty="0" smtClean="0"/>
              <a:t>Korrekte Ausgangsimpedanz bei Messung ohne Last</a:t>
            </a: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r>
              <a:rPr lang="de-DE" sz="2800" dirty="0" smtClean="0"/>
              <a:t>-Fehlerhafte Eingangsimpedanz, zurückzuführen auf   </a:t>
            </a:r>
            <a:r>
              <a:rPr lang="de-DE" sz="2800" dirty="0" err="1" smtClean="0"/>
              <a:t>niederohmige</a:t>
            </a:r>
            <a:r>
              <a:rPr lang="de-DE" sz="2800" dirty="0" smtClean="0"/>
              <a:t> Parallelwiderstände der Kondensatoren</a:t>
            </a:r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r>
              <a:rPr lang="de-DE" sz="2800" dirty="0" smtClean="0"/>
              <a:t>-Verschiebung der Grenzfrequenz, zurückzuführen auf abweichende Kapazitätswerte (im Vergleich zur Simulation)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957339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Berechnung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smtClean="0"/>
              <a:t>Resonanzformel:</a:t>
            </a:r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r>
              <a:rPr lang="de-DE" sz="2800" dirty="0" smtClean="0"/>
              <a:t>Berechnung </a:t>
            </a:r>
            <a:r>
              <a:rPr lang="de-DE" sz="2800" dirty="0" err="1" smtClean="0"/>
              <a:t>Teilerfaktor</a:t>
            </a:r>
            <a:r>
              <a:rPr lang="de-DE" sz="2800" dirty="0" smtClean="0"/>
              <a:t>:</a:t>
            </a: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r>
              <a:rPr lang="de-DE" sz="2800" dirty="0" smtClean="0"/>
              <a:t> </a:t>
            </a:r>
          </a:p>
          <a:p>
            <a:pPr marL="0" indent="0">
              <a:buNone/>
            </a:pPr>
            <a:endParaRPr lang="de-DE" sz="2800" dirty="0" smtClean="0"/>
          </a:p>
        </p:txBody>
      </p:sp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8783351"/>
              </p:ext>
            </p:extLst>
          </p:nvPr>
        </p:nvGraphicFramePr>
        <p:xfrm>
          <a:off x="568960" y="2286000"/>
          <a:ext cx="4164984" cy="77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Formel" r:id="rId3" imgW="2260600" imgH="419100" progId="Equation.3">
                  <p:embed/>
                </p:oleObj>
              </mc:Choice>
              <mc:Fallback>
                <p:oleObj name="Formel" r:id="rId3" imgW="22606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8960" y="2286000"/>
                        <a:ext cx="4164984" cy="77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8135338"/>
              </p:ext>
            </p:extLst>
          </p:nvPr>
        </p:nvGraphicFramePr>
        <p:xfrm>
          <a:off x="568960" y="3793489"/>
          <a:ext cx="1544320" cy="8162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Formel" r:id="rId5" imgW="889000" imgH="469900" progId="Equation.3">
                  <p:embed/>
                </p:oleObj>
              </mc:Choice>
              <mc:Fallback>
                <p:oleObj name="Formel" r:id="rId5" imgW="8890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8960" y="3793489"/>
                        <a:ext cx="1544320" cy="8162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406513"/>
              </p:ext>
            </p:extLst>
          </p:nvPr>
        </p:nvGraphicFramePr>
        <p:xfrm>
          <a:off x="568960" y="4930088"/>
          <a:ext cx="4775200" cy="16967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Formel" r:id="rId7" imgW="2501900" imgH="889000" progId="Equation.3">
                  <p:embed/>
                </p:oleObj>
              </mc:Choice>
              <mc:Fallback>
                <p:oleObj name="Formel" r:id="rId7" imgW="2501900" imgH="889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8960" y="4930088"/>
                        <a:ext cx="4775200" cy="16967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4259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Simulation</a:t>
            </a:r>
            <a:endParaRPr lang="de-DE" dirty="0"/>
          </a:p>
        </p:txBody>
      </p:sp>
      <p:pic>
        <p:nvPicPr>
          <p:cNvPr id="4" name="Inhaltsplatzhalter 3" descr="Aufbau der Schaltung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" r="41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00508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Simulationsergebnisse</a:t>
            </a:r>
            <a:endParaRPr lang="de-DE" dirty="0"/>
          </a:p>
        </p:txBody>
      </p:sp>
      <p:pic>
        <p:nvPicPr>
          <p:cNvPr id="4" name="Inhaltsplatzhalter 3" descr="Simulation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" r="469"/>
          <a:stretch>
            <a:fillRect/>
          </a:stretch>
        </p:blipFill>
        <p:spPr/>
      </p:pic>
      <p:pic>
        <p:nvPicPr>
          <p:cNvPr id="5" name="Inhaltsplatzhalter 3" descr="Simulation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14" t="11785" r="30188" b="72950"/>
          <a:stretch/>
        </p:blipFill>
        <p:spPr>
          <a:xfrm>
            <a:off x="5303520" y="1869441"/>
            <a:ext cx="3616960" cy="203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95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Messaufbau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smtClean="0"/>
              <a:t>Wahl Kondensatoren:</a:t>
            </a:r>
          </a:p>
          <a:p>
            <a:pPr marL="0" indent="0">
              <a:buNone/>
            </a:pPr>
            <a:r>
              <a:rPr lang="de-DE" sz="2800" dirty="0" smtClean="0"/>
              <a:t>KO : Agilent MSO6052A</a:t>
            </a:r>
          </a:p>
          <a:p>
            <a:pPr marL="0" indent="0">
              <a:buNone/>
            </a:pPr>
            <a:r>
              <a:rPr lang="de-DE" sz="2800" dirty="0" smtClean="0"/>
              <a:t>Funktionsgenerator : Agilent 33220A</a:t>
            </a: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</p:txBody>
      </p:sp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9707600"/>
              </p:ext>
            </p:extLst>
          </p:nvPr>
        </p:nvGraphicFramePr>
        <p:xfrm>
          <a:off x="3937000" y="1691640"/>
          <a:ext cx="2635250" cy="421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Formel" r:id="rId3" imgW="1270000" imgH="203200" progId="Equation.3">
                  <p:embed/>
                </p:oleObj>
              </mc:Choice>
              <mc:Fallback>
                <p:oleObj name="Formel" r:id="rId3" imgW="1270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37000" y="1691640"/>
                        <a:ext cx="2635250" cy="4216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Bild 5" descr="IMG_4665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0" t="24234" r="18224" b="7989"/>
          <a:stretch/>
        </p:blipFill>
        <p:spPr>
          <a:xfrm>
            <a:off x="1774107" y="3106735"/>
            <a:ext cx="5595786" cy="375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41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Ergebnis KO</a:t>
            </a:r>
            <a:endParaRPr lang="de-DE" dirty="0"/>
          </a:p>
        </p:txBody>
      </p:sp>
      <p:pic>
        <p:nvPicPr>
          <p:cNvPr id="4" name="Inhaltsplatzhalter 3" descr="IMG_4666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15229" r="22222" b="15141"/>
          <a:stretch/>
        </p:blipFill>
        <p:spPr>
          <a:xfrm>
            <a:off x="1031240" y="1401747"/>
            <a:ext cx="7081520" cy="5456253"/>
          </a:xfrm>
        </p:spPr>
      </p:pic>
    </p:spTree>
    <p:extLst>
      <p:ext uri="{BB962C8B-B14F-4D97-AF65-F5344CB8AC3E}">
        <p14:creationId xmlns:p14="http://schemas.microsoft.com/office/powerpoint/2010/main" val="1331240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Ergebnis LCR-Messbrücke, </a:t>
            </a:r>
            <a:r>
              <a:rPr lang="de-DE" dirty="0" err="1" smtClean="0"/>
              <a:t>Za</a:t>
            </a:r>
            <a:r>
              <a:rPr lang="de-DE" dirty="0" smtClean="0"/>
              <a:t>(f)</a:t>
            </a:r>
            <a:endParaRPr lang="de-DE" dirty="0"/>
          </a:p>
        </p:txBody>
      </p:sp>
      <p:pic>
        <p:nvPicPr>
          <p:cNvPr id="4" name="Inhaltsplatzhalter 3" descr="IMG_4660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5" t="11843" r="17185" b="12611"/>
          <a:stretch/>
        </p:blipFill>
        <p:spPr>
          <a:xfrm>
            <a:off x="1002370" y="1498095"/>
            <a:ext cx="7139260" cy="5359905"/>
          </a:xfrm>
        </p:spPr>
      </p:pic>
    </p:spTree>
    <p:extLst>
      <p:ext uri="{BB962C8B-B14F-4D97-AF65-F5344CB8AC3E}">
        <p14:creationId xmlns:p14="http://schemas.microsoft.com/office/powerpoint/2010/main" val="2671271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Za</a:t>
            </a:r>
            <a:r>
              <a:rPr lang="de-DE" dirty="0" smtClean="0"/>
              <a:t>(f) ohne R-Last</a:t>
            </a:r>
            <a:endParaRPr lang="de-DE" dirty="0"/>
          </a:p>
        </p:txBody>
      </p:sp>
      <p:pic>
        <p:nvPicPr>
          <p:cNvPr id="4" name="Inhaltsplatzhalter 3" descr="IMG_4662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5" t="10378" r="5972" b="1479"/>
          <a:stretch/>
        </p:blipFill>
        <p:spPr>
          <a:xfrm>
            <a:off x="977981" y="1488174"/>
            <a:ext cx="7188039" cy="5369826"/>
          </a:xfrm>
        </p:spPr>
      </p:pic>
    </p:spTree>
    <p:extLst>
      <p:ext uri="{BB962C8B-B14F-4D97-AF65-F5344CB8AC3E}">
        <p14:creationId xmlns:p14="http://schemas.microsoft.com/office/powerpoint/2010/main" val="402750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Ze</a:t>
            </a:r>
            <a:r>
              <a:rPr lang="de-DE" dirty="0" smtClean="0"/>
              <a:t>(f)</a:t>
            </a:r>
            <a:endParaRPr lang="de-DE" dirty="0"/>
          </a:p>
        </p:txBody>
      </p:sp>
      <p:pic>
        <p:nvPicPr>
          <p:cNvPr id="4" name="Inhaltsplatzhalter 3" descr="IMG_4661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0" t="9303" r="7541" b="11857"/>
          <a:stretch/>
        </p:blipFill>
        <p:spPr>
          <a:xfrm>
            <a:off x="822800" y="1417638"/>
            <a:ext cx="7498401" cy="5440362"/>
          </a:xfrm>
        </p:spPr>
      </p:pic>
    </p:spTree>
    <p:extLst>
      <p:ext uri="{BB962C8B-B14F-4D97-AF65-F5344CB8AC3E}">
        <p14:creationId xmlns:p14="http://schemas.microsoft.com/office/powerpoint/2010/main" val="3661842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</Words>
  <Application>Microsoft Macintosh PowerPoint</Application>
  <PresentationFormat>Bildschirmpräsentation (4:3)</PresentationFormat>
  <Paragraphs>27</Paragraphs>
  <Slides>11</Slides>
  <Notes>0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3" baseType="lpstr">
      <vt:lpstr>Office-Design</vt:lpstr>
      <vt:lpstr>Microsoft Formel-Editor</vt:lpstr>
      <vt:lpstr>Präsentation Laborübung 2 Ankopplung an Schwingkreis</vt:lpstr>
      <vt:lpstr>Berechnung</vt:lpstr>
      <vt:lpstr>Simulation</vt:lpstr>
      <vt:lpstr>Simulationsergebnisse</vt:lpstr>
      <vt:lpstr>Messaufbau</vt:lpstr>
      <vt:lpstr>Ergebnis KO</vt:lpstr>
      <vt:lpstr>Ergebnis LCR-Messbrücke, Za(f)</vt:lpstr>
      <vt:lpstr>Za(f) ohne R-Last</vt:lpstr>
      <vt:lpstr>Ze(f)</vt:lpstr>
      <vt:lpstr>Ausmessen Kondensator</vt:lpstr>
      <vt:lpstr>Interpretation Ergebnisse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 Laborübung 2 Ankopplung an Schwingkreis</dc:title>
  <dc:creator>Tobias Heer</dc:creator>
  <cp:lastModifiedBy>Tobias Heer</cp:lastModifiedBy>
  <cp:revision>10</cp:revision>
  <dcterms:created xsi:type="dcterms:W3CDTF">2016-10-17T13:01:44Z</dcterms:created>
  <dcterms:modified xsi:type="dcterms:W3CDTF">2016-10-17T14:27:06Z</dcterms:modified>
</cp:coreProperties>
</file>